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1" r:id="rId9"/>
    <p:sldId id="269" r:id="rId10"/>
    <p:sldId id="267" r:id="rId11"/>
    <p:sldId id="262" r:id="rId12"/>
    <p:sldId id="271" r:id="rId13"/>
    <p:sldId id="263" r:id="rId14"/>
    <p:sldId id="268" r:id="rId15"/>
    <p:sldId id="270" r:id="rId16"/>
    <p:sldId id="26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F0B"/>
    <a:srgbClr val="0C1307"/>
    <a:srgbClr val="0B1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4EE86-BB69-4B49-9700-FEF0C31E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06782D-6303-4759-80C7-D9FAAB76E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E67C6C-0977-419D-8426-920D47F3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A0EEBC-FBD6-44D2-B2DC-2EE391E1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E4EBB7-1EDF-4E00-9B2B-FCB008D2E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651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7E2A-4B79-4103-A77F-FD0578F19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9B554-A4D4-494D-9CFB-12CCF9C75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671114-C89C-4210-B2F4-55DD2AC10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ADAD0D-3BB5-4451-9731-866D7176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6D908F-BE14-4326-AB9B-85449AACB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11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16CB18-1ED7-436B-9EBB-FEE1446AA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B77CDD-0633-4522-862C-DD39B380A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615AB8-EB6E-47A6-A827-3BBCEA56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C6919D-3789-43F3-A0C8-A88A9FA72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6F826C-A386-4D82-A027-890E78AD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87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8B904-B023-4B82-BCD6-DD6B0CA16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4ABF4D-C3A5-43E0-B2B8-F7453A050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A17C90-8476-4FD9-B29C-C29D8E12C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9AA257-5DEE-470C-A61A-101A8778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362138-6D8E-4928-A294-0269B058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04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88A79-2BE0-4682-BDF0-942708E78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6673FB-461D-4445-86A0-E8F40A61C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C19D14-977B-4C74-97B5-2DFD5B177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00DA1D-809C-4DB5-9514-02F331C3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3CBDDF-6C71-48B2-AB33-1F6CF904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32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F66DA-32D9-43DD-8BC6-C9C7844A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0A7486-A681-45E3-9F15-866A1A362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4BBAC6-2F80-4943-9E2D-404FFBA05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6EC717-EF0A-4FB7-BE97-2DE34334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DDE62CE-8326-4F71-9BBA-72AF654F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B76D0F-FD8E-47ED-B288-869463A8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41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8DA82-1FA3-45B6-AA73-F87C5F82D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26C08B-EE4B-44E5-9CF6-EBEDA7D07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89F615-6884-40B0-9787-357E1DCC2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32718AD-5129-4480-A6BE-7C4AA63C1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E6D86EF-D9B3-40B0-B48B-34F63554B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A717B1-876C-4392-B718-201CBF07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0862FC7-0BA0-4B21-A6DD-F4280F92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AB223FA-85E4-4293-A54C-FAB1BA38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77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7CC55-1DE1-46C5-9508-C87A0B4C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1A2B7A-6603-46B6-8CAF-D64B4E96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5B9BD18-E37A-4186-900C-013094686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C0C0357-4D60-4EC5-BC26-68C2909B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03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0B45FF-15C8-4CD8-A8AC-CF68F057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7A6AC2-43D1-4317-BF7C-2366190F6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BDE988A-92E6-47F2-BE35-AB1029B6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21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DE698-5E04-4619-AE21-BC945C770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B17727-70C7-4832-9A66-B5D1AB29A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94C321-50CE-4C3E-B693-B3BA6EF02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F1829D-330E-47C5-B0EA-C0DCFB4F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EA7B2C-BB1F-411C-B4B4-FF0F43F2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647F8E-B4AE-463C-B490-67E59FB3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49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2FF93-B76D-438E-ABEC-FFC51C0F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A37C723-8E54-4276-AD74-EE93CD7AC9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3756247-2E1C-4F18-8FF3-405277A97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140F58-1619-48B1-9A94-6BD742B2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1BA284-3C26-4196-BBF5-C07BB16B7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567099-58DF-4D16-81A6-3FB852BC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94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6EB021E-250D-4473-82A0-719B0FB1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78208B-4ECF-4FC0-8020-2AFD12A3B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C2F588-467A-4F39-8E11-1A6A4A7F0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0FFD-FFD2-432D-B582-16B9EAA1B046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63EFFD-E37C-4232-8E0D-8BAEF9C8A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D9EB15-4D28-4C9B-A1C3-E4D8A6E43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4BA35-A63F-4C18-AAC7-CE0D9D6B2C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96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 /><Relationship Id="rId3" Type="http://schemas.microsoft.com/office/2007/relationships/hdphoto" Target="../media/hdphoto1.wdp" /><Relationship Id="rId7" Type="http://schemas.openxmlformats.org/officeDocument/2006/relationships/hyperlink" Target="mailto:interpi@interpi.pi.gov.br" TargetMode="Externa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hyperlink" Target="mailto:herbertbaires@hotmail.com" TargetMode="External" /><Relationship Id="rId5" Type="http://schemas.microsoft.com/office/2007/relationships/hdphoto" Target="../media/hdphoto2.wdp" /><Relationship Id="rId10" Type="http://schemas.microsoft.com/office/2007/relationships/hdphoto" Target="../media/hdphoto3.wdp" /><Relationship Id="rId4" Type="http://schemas.openxmlformats.org/officeDocument/2006/relationships/image" Target="../media/image3.png" /><Relationship Id="rId9" Type="http://schemas.openxmlformats.org/officeDocument/2006/relationships/image" Target="../media/image5.pn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AA11-7B13-4A94-B203-09FFE70D1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4707"/>
            <a:ext cx="9144000" cy="2306637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B1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REGULARIZAÇÃO FUNDIÁRIA NO PIAUÍ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DD2B8D-007B-4ADF-9E02-9E5821F16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201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Regularização Fundiária no Piauí</a:t>
            </a:r>
          </a:p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Justiça Social com Desenvolvimento Econômico</a:t>
            </a:r>
          </a:p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</a:t>
            </a:r>
          </a:p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Corregedoria Geral da Justiça – Estado do Piauí</a:t>
            </a:r>
          </a:p>
        </p:txBody>
      </p:sp>
      <p:sp>
        <p:nvSpPr>
          <p:cNvPr id="4" name="Retângulo 3"/>
          <p:cNvSpPr/>
          <p:nvPr/>
        </p:nvSpPr>
        <p:spPr>
          <a:xfrm>
            <a:off x="4800503" y="5058456"/>
            <a:ext cx="2220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Teresina, 06/03/2018</a:t>
            </a:r>
          </a:p>
        </p:txBody>
      </p:sp>
    </p:spTree>
    <p:extLst>
      <p:ext uri="{BB962C8B-B14F-4D97-AF65-F5344CB8AC3E}">
        <p14:creationId xmlns:p14="http://schemas.microsoft.com/office/powerpoint/2010/main" val="634812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EA95E-D080-464B-94BF-B6782909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Interpi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8ABA68-3358-4BE3-A2CE-7501583A2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27223"/>
            <a:ext cx="12192000" cy="364230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rgbClr val="131F0B"/>
                </a:solidFill>
              </a:rPr>
              <a:t>Normatização dos procedimentos internos;</a:t>
            </a:r>
          </a:p>
          <a:p>
            <a:endParaRPr lang="pt-BR" sz="3200" b="1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rgbClr val="131F0B"/>
                </a:solidFill>
              </a:rPr>
              <a:t>Implantação do setor de gestão de terras patrimoniais – não havia setor responsável pela gestão das terras patrimoniais do Estado no Interpi;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3200" b="1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rgbClr val="131F0B"/>
                </a:solidFill>
              </a:rPr>
              <a:t>Adequação dos procedimentos de doação à legislação pertinente, melhorias no cadastro, trabalho de identificação de fraudes;</a:t>
            </a:r>
          </a:p>
          <a:p>
            <a:endParaRPr lang="pt-BR" sz="2400" dirty="0">
              <a:solidFill>
                <a:srgbClr val="131F0B"/>
              </a:solidFill>
            </a:endParaRPr>
          </a:p>
          <a:p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0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2FAF5-125D-4B66-A08E-FA9A023D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9492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Interpi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4FC0C6-B710-44FF-8D59-46502EF1B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10749"/>
            <a:ext cx="12192000" cy="4072634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rgbClr val="131F0B"/>
                </a:solidFill>
              </a:rPr>
              <a:t>Aquisição de móveis, computadores, impressoras, GPS, carros, motocicletas e outros equipamentos necessários à modernização do órgão;</a:t>
            </a:r>
          </a:p>
          <a:p>
            <a:pPr marL="0" indent="0" algn="just">
              <a:buNone/>
            </a:pPr>
            <a:endParaRPr lang="pt-BR" sz="32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rgbClr val="131F0B"/>
                </a:solidFill>
              </a:rPr>
              <a:t>Capacitação das equipes e aumento do número de equipes em campo;</a:t>
            </a:r>
          </a:p>
          <a:p>
            <a:pPr marL="0" indent="0" algn="just">
              <a:buNone/>
            </a:pPr>
            <a:endParaRPr lang="pt-BR" sz="32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200" b="1" dirty="0">
                <a:solidFill>
                  <a:srgbClr val="131F0B"/>
                </a:solidFill>
              </a:rPr>
              <a:t>Aumento da transparência – a exemplo do site;</a:t>
            </a:r>
          </a:p>
          <a:p>
            <a:pPr marL="0" indent="0" algn="just">
              <a:buNone/>
            </a:pPr>
            <a:endParaRPr lang="pt-BR" sz="3200" b="1" dirty="0">
              <a:solidFill>
                <a:srgbClr val="131F0B"/>
              </a:solidFill>
            </a:endParaRPr>
          </a:p>
          <a:p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557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CB94E0-4B79-4CBC-8538-090CCE738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6365"/>
            <a:ext cx="10515600" cy="30347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CGEO em implementação – parceria com a SEMAR;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3600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3600" dirty="0"/>
              <a:t>Redefinição do trabalho referente às ações discriminatórias – mais equipes e mais transparência;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1A7238E-C6D1-4D3E-BF2A-6D81795B1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Interpi</a:t>
            </a:r>
          </a:p>
        </p:txBody>
      </p:sp>
    </p:spTree>
    <p:extLst>
      <p:ext uri="{BB962C8B-B14F-4D97-AF65-F5344CB8AC3E}">
        <p14:creationId xmlns:p14="http://schemas.microsoft.com/office/powerpoint/2010/main" val="1573107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4BCDC-8BC8-4908-8B08-E53D4BF4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Regularização Fundiária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637DA2-0C20-4A73-9E5C-689C4BCCE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049"/>
            <a:ext cx="10515600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200" dirty="0">
                <a:solidFill>
                  <a:srgbClr val="131F0B"/>
                </a:solidFill>
              </a:rPr>
              <a:t>Descompasso entre os objetivos e os meios de alcançá-los:   Meta x estrutura existente = Política massiva x meios restritos;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200" dirty="0">
                <a:solidFill>
                  <a:srgbClr val="131F0B"/>
                </a:solidFill>
              </a:rPr>
              <a:t>Implementação de meios que permitam uma política massiva, que atenda aos pequenos agricultores familiares e à média e grande produção – Resolução dos gargalos do Interpi (Técnicos/Procuradores);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3200" dirty="0">
              <a:solidFill>
                <a:srgbClr val="131F0B"/>
              </a:solidFill>
            </a:endParaRPr>
          </a:p>
          <a:p>
            <a:endParaRPr lang="pt-BR" sz="2400" dirty="0">
              <a:solidFill>
                <a:srgbClr val="131F0B"/>
              </a:solidFill>
            </a:endParaRPr>
          </a:p>
          <a:p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09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4BCDC-8BC8-4908-8B08-E53D4BF4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Regularização Fundiária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637DA2-0C20-4A73-9E5C-689C4BCCE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1" y="1718049"/>
            <a:ext cx="10734261" cy="411290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Trabalho por varredura - identificação, cadastramento e </a:t>
            </a:r>
            <a:r>
              <a:rPr lang="pt-BR" sz="3600" dirty="0" err="1">
                <a:solidFill>
                  <a:srgbClr val="131F0B"/>
                </a:solidFill>
              </a:rPr>
              <a:t>georreferenciamento</a:t>
            </a:r>
            <a:r>
              <a:rPr lang="pt-BR" sz="3600" dirty="0">
                <a:solidFill>
                  <a:srgbClr val="131F0B"/>
                </a:solidFill>
              </a:rPr>
              <a:t> por aerofotogrametria – construindo licitação;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3600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Maior transparência no processo de melhoramento da base legal – Ouvir entidades de trabalhadores e produtores e na gestão da política:  </a:t>
            </a:r>
          </a:p>
          <a:p>
            <a:pPr marL="0" indent="0">
              <a:buNone/>
            </a:pPr>
            <a:r>
              <a:rPr lang="pt-BR" sz="3600" dirty="0">
                <a:solidFill>
                  <a:srgbClr val="131F0B"/>
                </a:solidFill>
              </a:rPr>
              <a:t>	</a:t>
            </a:r>
            <a:r>
              <a:rPr lang="pt-BR" b="1" dirty="0" err="1">
                <a:solidFill>
                  <a:srgbClr val="C00000"/>
                </a:solidFill>
              </a:rPr>
              <a:t>Interpi↔Cons</a:t>
            </a:r>
            <a:r>
              <a:rPr lang="pt-BR" b="1" dirty="0">
                <a:solidFill>
                  <a:srgbClr val="C00000"/>
                </a:solidFill>
              </a:rPr>
              <a:t> Est </a:t>
            </a:r>
            <a:r>
              <a:rPr lang="pt-BR" b="1" dirty="0" err="1">
                <a:solidFill>
                  <a:srgbClr val="C00000"/>
                </a:solidFill>
              </a:rPr>
              <a:t>GestãoTerritorial↔Núcleo</a:t>
            </a:r>
            <a:r>
              <a:rPr lang="pt-BR" b="1" dirty="0">
                <a:solidFill>
                  <a:srgbClr val="C00000"/>
                </a:solidFill>
              </a:rPr>
              <a:t> de </a:t>
            </a:r>
            <a:r>
              <a:rPr lang="pt-BR" b="1" dirty="0" err="1">
                <a:solidFill>
                  <a:srgbClr val="C00000"/>
                </a:solidFill>
              </a:rPr>
              <a:t>Reg</a:t>
            </a:r>
            <a:r>
              <a:rPr lang="pt-BR" b="1" dirty="0">
                <a:solidFill>
                  <a:srgbClr val="C00000"/>
                </a:solidFill>
              </a:rPr>
              <a:t> Fundiária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3600" dirty="0">
              <a:solidFill>
                <a:srgbClr val="131F0B"/>
              </a:solidFill>
            </a:endParaRPr>
          </a:p>
          <a:p>
            <a:pPr marL="0" indent="0" algn="just">
              <a:buNone/>
            </a:pPr>
            <a:endParaRPr lang="pt-BR" sz="3600" dirty="0">
              <a:solidFill>
                <a:srgbClr val="131F0B"/>
              </a:solidFill>
            </a:endParaRPr>
          </a:p>
          <a:p>
            <a:pPr marL="0" indent="0" algn="just">
              <a:buNone/>
            </a:pPr>
            <a:endParaRPr lang="pt-BR" sz="3600" dirty="0">
              <a:solidFill>
                <a:srgbClr val="131F0B"/>
              </a:solidFill>
            </a:endParaRPr>
          </a:p>
          <a:p>
            <a:pPr marL="0" indent="0" algn="just">
              <a:buNone/>
            </a:pPr>
            <a:endParaRPr lang="pt-BR" sz="3600" dirty="0">
              <a:solidFill>
                <a:srgbClr val="131F0B"/>
              </a:solidFill>
            </a:endParaRPr>
          </a:p>
          <a:p>
            <a:endParaRPr lang="pt-BR" sz="2400" dirty="0">
              <a:solidFill>
                <a:srgbClr val="131F0B"/>
              </a:solidFill>
            </a:endParaRPr>
          </a:p>
          <a:p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99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2D5A06-6546-4AD2-9B1D-E3098272B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8727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Atualização da Lei – preenchimento de lacunas e incorporar inovações;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3600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Regulamentação da Lei;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3600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Compatibilização com a Política Agrícola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131F0B"/>
                </a:solidFill>
              </a:rPr>
              <a:t>Art. 2º da Lei 5.206, de 09/08/2001 e art. 28 da Lei 6709/2015;</a:t>
            </a:r>
            <a:endParaRPr lang="pt-BR" sz="3600" dirty="0">
              <a:solidFill>
                <a:srgbClr val="131F0B"/>
              </a:solidFill>
            </a:endParaRPr>
          </a:p>
          <a:p>
            <a:pPr marL="0" indent="0" algn="just">
              <a:buNone/>
            </a:pPr>
            <a:endParaRPr lang="pt-BR" sz="3600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dirty="0">
                <a:solidFill>
                  <a:srgbClr val="131F0B"/>
                </a:solidFill>
              </a:rPr>
              <a:t>MPF – Recomendação 03/2017.</a:t>
            </a:r>
          </a:p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0158CE1D-A8C7-46DA-8B03-9DA0B57EF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Regularização Fundiária</a:t>
            </a:r>
          </a:p>
        </p:txBody>
      </p:sp>
    </p:spTree>
    <p:extLst>
      <p:ext uri="{BB962C8B-B14F-4D97-AF65-F5344CB8AC3E}">
        <p14:creationId xmlns:p14="http://schemas.microsoft.com/office/powerpoint/2010/main" val="3642233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>
          <a:xfrm flipH="1" flipV="1">
            <a:off x="-14514" y="5529943"/>
            <a:ext cx="1262741" cy="13716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112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154" r="10417"/>
          <a:stretch/>
        </p:blipFill>
        <p:spPr>
          <a:xfrm flipH="1" flipV="1">
            <a:off x="10943768" y="-29029"/>
            <a:ext cx="1248231" cy="1335318"/>
          </a:xfrm>
          <a:prstGeom prst="rect">
            <a:avLst/>
          </a:prstGeom>
        </p:spPr>
      </p:pic>
      <p:sp>
        <p:nvSpPr>
          <p:cNvPr id="4" name="object 3"/>
          <p:cNvSpPr txBox="1">
            <a:spLocks/>
          </p:cNvSpPr>
          <p:nvPr/>
        </p:nvSpPr>
        <p:spPr>
          <a:xfrm>
            <a:off x="0" y="2003564"/>
            <a:ext cx="12191999" cy="507190"/>
          </a:xfrm>
          <a:prstGeom prst="rect">
            <a:avLst/>
          </a:prstGeom>
        </p:spPr>
        <p:txBody>
          <a:bodyPr vert="horz" wrap="square" lIns="0" tIns="1460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pt-BR" sz="3200" b="1" spc="100" dirty="0">
                <a:solidFill>
                  <a:srgbClr val="131F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Obrigado!</a:t>
            </a:r>
          </a:p>
        </p:txBody>
      </p:sp>
      <p:sp>
        <p:nvSpPr>
          <p:cNvPr id="8" name="object 7"/>
          <p:cNvSpPr txBox="1"/>
          <p:nvPr/>
        </p:nvSpPr>
        <p:spPr>
          <a:xfrm>
            <a:off x="110836" y="3208029"/>
            <a:ext cx="12081163" cy="196656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ctr">
              <a:lnSpc>
                <a:spcPct val="103200"/>
              </a:lnSpc>
              <a:spcBef>
                <a:spcPts val="75"/>
              </a:spcBef>
            </a:pPr>
            <a:r>
              <a:rPr lang="pt-BR" sz="2000" b="1" i="1" spc="7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Hérbert Buenos Aires de Carvalho</a:t>
            </a:r>
          </a:p>
          <a:p>
            <a:pPr marL="12700" marR="5080" algn="ctr">
              <a:lnSpc>
                <a:spcPct val="103200"/>
              </a:lnSpc>
              <a:spcBef>
                <a:spcPts val="75"/>
              </a:spcBef>
            </a:pPr>
            <a:r>
              <a:rPr lang="pt-BR" sz="2000" b="1" i="1" spc="7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Sec. de Reforma e Regularização Fundiária</a:t>
            </a:r>
          </a:p>
          <a:p>
            <a:pPr marL="12700" marR="5080" algn="ctr">
              <a:lnSpc>
                <a:spcPct val="103200"/>
              </a:lnSpc>
              <a:spcBef>
                <a:spcPts val="75"/>
              </a:spcBef>
            </a:pPr>
            <a:r>
              <a:rPr lang="pt-BR" sz="2000" b="1" i="1" spc="7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Diretor Geral do INTERPI</a:t>
            </a:r>
          </a:p>
          <a:p>
            <a:pPr marL="12700" marR="5080" algn="ctr">
              <a:lnSpc>
                <a:spcPct val="103200"/>
              </a:lnSpc>
              <a:spcBef>
                <a:spcPts val="75"/>
              </a:spcBef>
            </a:pPr>
            <a:r>
              <a:rPr lang="pt-BR" sz="2000" b="1" i="1" spc="7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  <a:hlinkClick r:id="rId6"/>
              </a:rPr>
              <a:t>herbertbaires@hotmail.com</a:t>
            </a:r>
            <a:endParaRPr lang="pt-BR" sz="2000" b="1" i="1" spc="75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 algn="ctr">
              <a:lnSpc>
                <a:spcPct val="103200"/>
              </a:lnSpc>
              <a:spcBef>
                <a:spcPts val="75"/>
              </a:spcBef>
              <a:tabLst>
                <a:tab pos="4129088" algn="l"/>
              </a:tabLst>
            </a:pPr>
            <a:r>
              <a:rPr lang="pt-BR" sz="2000" b="1" i="1" spc="7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  <a:hlinkClick r:id="rId7"/>
              </a:rPr>
              <a:t>interpi@interpi.pi.gov.br</a:t>
            </a:r>
            <a:r>
              <a:rPr lang="pt-BR" sz="2000" b="1" i="1" spc="7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</a:p>
          <a:p>
            <a:pPr marL="12700" algn="ctr">
              <a:lnSpc>
                <a:spcPct val="100000"/>
              </a:lnSpc>
              <a:spcBef>
                <a:spcPts val="70"/>
              </a:spcBef>
            </a:pPr>
            <a:r>
              <a:rPr lang="pt-BR" sz="2000" b="1" i="1" spc="8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+55 </a:t>
            </a:r>
            <a:r>
              <a:rPr lang="pt-BR" sz="2000" b="1" i="1" spc="105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86</a:t>
            </a:r>
            <a:r>
              <a:rPr lang="pt-BR" sz="2000" b="1" i="1" spc="-4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pt-BR" sz="2000" b="1" i="1" spc="100" dirty="0">
                <a:solidFill>
                  <a:schemeClr val="accent6">
                    <a:lumMod val="50000"/>
                  </a:schemeClr>
                </a:solidFill>
                <a:latin typeface="Times New Roman"/>
                <a:cs typeface="Times New Roman"/>
              </a:rPr>
              <a:t>98851 2951</a:t>
            </a:r>
            <a:endParaRPr lang="pt-BR" sz="2000" b="1" i="1" dirty="0">
              <a:solidFill>
                <a:schemeClr val="accent6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43" t="10708" r="28980" b="9464"/>
          <a:stretch/>
        </p:blipFill>
        <p:spPr>
          <a:xfrm>
            <a:off x="4031670" y="4853180"/>
            <a:ext cx="304249" cy="342281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717" y="4191311"/>
            <a:ext cx="445186" cy="32721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5CE0E84B-8AE7-401F-8AC7-86CD7DBEE29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863" y="4534319"/>
            <a:ext cx="445186" cy="32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C1A87-A31B-4084-B87F-A93AEE2B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Regularização Fundiária no Piauí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D43AEC-397F-45CA-9F43-DB4E75D4F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256" y="2045761"/>
            <a:ext cx="10515600" cy="333903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A Política de Regularização Fundiária no Piauí está fundamentada na Lei Estadual 6.709, de 28/09/2015, e no Decreto 16.324, de 07/12/2015, que instituiu o Programa Estadual de Regularização Fundiária.</a:t>
            </a:r>
          </a:p>
          <a:p>
            <a:pPr marL="0" indent="0" algn="just">
              <a:buNone/>
            </a:pPr>
            <a:endParaRPr lang="pt-BR" sz="24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Instrumentos normativos: Constituição Federal 1988, Constituição Estadual de 1989, Leis Estaduais 3783/1980, 6709/2015, 6127/2011, 5966/2010 e 3878/2016, Decretos Estaduais 11.110/2003, 16.324/2015, 17.403/2017, 17.417/2017, 17.610/2018 e legislação federal pertinente.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6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C1A87-A31B-4084-B87F-A93AEE2B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de Regularização Fundiária no Piauí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D43AEC-397F-45CA-9F43-DB4E75D4F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256" y="2350557"/>
            <a:ext cx="10515600" cy="2001304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Órgão do Executivo implementador da política: Instituto de Terras do Piauí, conforme art. 1º da Lei 6709/2015 e art. 1º do Decreto 16.324/2015.</a:t>
            </a:r>
          </a:p>
          <a:p>
            <a:pPr marL="0" indent="0" algn="just">
              <a:buNone/>
            </a:pPr>
            <a:endParaRPr lang="pt-BR" sz="24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Órgãos parceiros na implementação da política: Corregedoria Geral de justiça, Vara Agrária e Ministério Público do Estado do Piauí – GERCOG.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C5A89-2156-43AA-B250-E24EED9F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Estadual de Regularização Fundiária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FC6366-AC7F-477D-B451-CED913D8E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3522133" cy="561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Objetivo Geral: 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55FC6366-AC7F-477D-B451-CED913D8E0DB}"/>
              </a:ext>
            </a:extLst>
          </p:cNvPr>
          <p:cNvSpPr txBox="1">
            <a:spLocks/>
          </p:cNvSpPr>
          <p:nvPr/>
        </p:nvSpPr>
        <p:spPr>
          <a:xfrm>
            <a:off x="499534" y="2807758"/>
            <a:ext cx="10515600" cy="2528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Promover segurança jurídica àqueles que se encontram imitidos na posse e garantir desenvolvimento socioeconômico e ambiental no meio rural.</a:t>
            </a:r>
          </a:p>
          <a:p>
            <a:endParaRPr lang="pt-BR" sz="2400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2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FC1837-A765-443C-8589-BB4ABF736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540" y="2061676"/>
            <a:ext cx="10636623" cy="3771087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Identificar e arrecadar terras devolutas;</a:t>
            </a: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r>
              <a:rPr lang="pt-BR" sz="2400" b="1" dirty="0">
                <a:solidFill>
                  <a:srgbClr val="131F0B"/>
                </a:solidFill>
              </a:rPr>
              <a:t>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Georreferenciar por varredura os imóveis rurais no Estado do Piauí; </a:t>
            </a: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endParaRPr lang="pt-BR" sz="2400" b="1" dirty="0">
              <a:solidFill>
                <a:srgbClr val="131F0B"/>
              </a:solidFill>
            </a:endParaRP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Regularizar a situação fundiária de imóveis rurais estaduais, ocupados por agricultores familiares no Estado do Piauí;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b="1" dirty="0">
              <a:solidFill>
                <a:srgbClr val="131F0B"/>
              </a:solidFill>
            </a:endParaRP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Regularizar a situação fundiária de imóveis rurais destinados ao agronegócio na região dos cerrados; 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131F0B"/>
              </a:solidFill>
            </a:endParaRP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endParaRPr lang="pt-BR" sz="2400" dirty="0">
              <a:solidFill>
                <a:srgbClr val="131F0B"/>
              </a:solidFill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66C5A89-2156-43AA-B250-E24EED9F9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957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Estadual de Regularização Fundiária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55FC6366-AC7F-477D-B451-CED913D8E0DB}"/>
              </a:ext>
            </a:extLst>
          </p:cNvPr>
          <p:cNvSpPr txBox="1">
            <a:spLocks/>
          </p:cNvSpPr>
          <p:nvPr/>
        </p:nvSpPr>
        <p:spPr>
          <a:xfrm>
            <a:off x="0" y="1545661"/>
            <a:ext cx="4233334" cy="56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Objetivos Específicos: </a:t>
            </a:r>
          </a:p>
        </p:txBody>
      </p:sp>
    </p:spTree>
    <p:extLst>
      <p:ext uri="{BB962C8B-B14F-4D97-AF65-F5344CB8AC3E}">
        <p14:creationId xmlns:p14="http://schemas.microsoft.com/office/powerpoint/2010/main" val="110820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FC1837-A765-443C-8589-BB4ABF736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2216727"/>
            <a:ext cx="11831782" cy="3338945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31F0B"/>
                </a:solidFill>
              </a:rPr>
              <a:t>Atender a demanda de comunidades remanescentes de quilombos;</a:t>
            </a: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endParaRPr lang="pt-BR" b="1" dirty="0">
              <a:solidFill>
                <a:srgbClr val="131F0B"/>
              </a:solidFill>
            </a:endParaRP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31F0B"/>
                </a:solidFill>
              </a:rPr>
              <a:t>Implantar sistemas de informações georreferenciadas e bancos de dados cadastrais e de uso e ocupação do solo;</a:t>
            </a:r>
          </a:p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endParaRPr lang="pt-BR" b="1" dirty="0">
              <a:solidFill>
                <a:srgbClr val="131F0B"/>
              </a:solidFill>
            </a:endParaRP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131F0B"/>
                </a:solidFill>
              </a:rPr>
              <a:t>Apoiar o Cadastro Ambiental Rural.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131F0B"/>
              </a:solidFill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66C5A89-2156-43AA-B250-E24EED9F9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957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Estadual de Regularização Fundiária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55FC6366-AC7F-477D-B451-CED913D8E0DB}"/>
              </a:ext>
            </a:extLst>
          </p:cNvPr>
          <p:cNvSpPr txBox="1">
            <a:spLocks/>
          </p:cNvSpPr>
          <p:nvPr/>
        </p:nvSpPr>
        <p:spPr>
          <a:xfrm>
            <a:off x="0" y="1606520"/>
            <a:ext cx="4364182" cy="56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Objetivos Específicos: </a:t>
            </a:r>
          </a:p>
        </p:txBody>
      </p:sp>
    </p:spTree>
    <p:extLst>
      <p:ext uri="{BB962C8B-B14F-4D97-AF65-F5344CB8AC3E}">
        <p14:creationId xmlns:p14="http://schemas.microsoft.com/office/powerpoint/2010/main" val="108431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36CE88-29D5-47D5-99C0-408C63FD3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27802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Emissão de 11.000 (onze mil) títulos definitivos de propriedade rural para agricultores familiares.</a:t>
            </a:r>
          </a:p>
          <a:p>
            <a:pPr marL="0" indent="0">
              <a:buNone/>
            </a:pPr>
            <a:endParaRPr lang="pt-BR" sz="2400" b="1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Regularização fundiária de 06 (seis) Comunidades Quilombolas.</a:t>
            </a:r>
            <a:br>
              <a:rPr lang="pt-BR" sz="2400" b="1" dirty="0">
                <a:solidFill>
                  <a:srgbClr val="131F0B"/>
                </a:solidFill>
              </a:rPr>
            </a:br>
            <a:endParaRPr lang="pt-BR" sz="2400" b="1" dirty="0">
              <a:solidFill>
                <a:srgbClr val="131F0B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131F0B"/>
                </a:solidFill>
              </a:rPr>
              <a:t>Regularização onerosa, com emissão de título definitivo, de 04 (quatro) milhões de hectares.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66C5A89-2156-43AA-B250-E24EED9F9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Estadual de Regularização Fundiária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1617424"/>
            <a:ext cx="38542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chemeClr val="accent6">
                    <a:lumMod val="50000"/>
                  </a:schemeClr>
                </a:solidFill>
              </a:rPr>
              <a:t>Metas – 2015/2019</a:t>
            </a:r>
          </a:p>
        </p:txBody>
      </p:sp>
    </p:spTree>
    <p:extLst>
      <p:ext uri="{BB962C8B-B14F-4D97-AF65-F5344CB8AC3E}">
        <p14:creationId xmlns:p14="http://schemas.microsoft.com/office/powerpoint/2010/main" val="222739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EA95E-D080-464B-94BF-B6782909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Interpi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8ABA68-3358-4BE3-A2CE-7501583A2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382342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rgbClr val="131F0B"/>
                </a:solidFill>
              </a:rPr>
              <a:t>Sistema de protocolo e acompanhamento de processos implantado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rgbClr val="131F0B"/>
                </a:solidFill>
              </a:rPr>
              <a:t>Não havia sistemas informatizados;</a:t>
            </a:r>
          </a:p>
          <a:p>
            <a:pPr marL="457200" lvl="1" indent="0" algn="just">
              <a:buNone/>
            </a:pPr>
            <a:endParaRPr lang="pt-BR" sz="32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rgbClr val="131F0B"/>
                </a:solidFill>
              </a:rPr>
              <a:t>Reordenamento das atribuições das diretorias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rgbClr val="131F0B"/>
                </a:solidFill>
              </a:rPr>
              <a:t>Não havia um “dono” para cada processo;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4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EA95E-D080-464B-94BF-B6782909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Avanços Interpi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8ABA68-3358-4BE3-A2CE-7501583A2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4113764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rgbClr val="131F0B"/>
                </a:solidFill>
              </a:rPr>
              <a:t>Redução das etapas internas no procedimento de regularização onerosa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rgbClr val="131F0B"/>
                </a:solidFill>
              </a:rPr>
              <a:t>de 17 para 10</a:t>
            </a:r>
          </a:p>
          <a:p>
            <a:pPr marL="457200" lvl="1" indent="0" algn="just">
              <a:buNone/>
            </a:pPr>
            <a:endParaRPr lang="pt-BR" sz="32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rgbClr val="131F0B"/>
                </a:solidFill>
              </a:rPr>
              <a:t>Adaptação dos procedimentos de vistoria à Lei 6.709/2015;</a:t>
            </a:r>
          </a:p>
          <a:p>
            <a:pPr marL="0" indent="0" algn="just">
              <a:buNone/>
            </a:pPr>
            <a:endParaRPr lang="pt-BR" sz="3600" b="1" dirty="0">
              <a:solidFill>
                <a:srgbClr val="131F0B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3600" b="1" dirty="0">
                <a:solidFill>
                  <a:srgbClr val="131F0B"/>
                </a:solidFill>
              </a:rPr>
              <a:t>Transferência para nova sede, dando melhores condições de trabalho à equipe;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sz="3600" b="1" dirty="0">
              <a:solidFill>
                <a:srgbClr val="131F0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39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696</Words>
  <Application>Microsoft Office PowerPoint</Application>
  <PresentationFormat>Widescreen</PresentationFormat>
  <Paragraphs>98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POLÍTICA DE REGULARIZAÇÃO FUNDIÁRIA NO PIAUÍ</vt:lpstr>
      <vt:lpstr>Política de Regularização Fundiária no Piauí</vt:lpstr>
      <vt:lpstr>Política de Regularização Fundiária no Piauí</vt:lpstr>
      <vt:lpstr>Programa Estadual de Regularização Fundiária</vt:lpstr>
      <vt:lpstr>Programa Estadual de Regularização Fundiária</vt:lpstr>
      <vt:lpstr>Programa Estadual de Regularização Fundiária</vt:lpstr>
      <vt:lpstr>Programa Estadual de Regularização Fundiária</vt:lpstr>
      <vt:lpstr>Avanços Interpi</vt:lpstr>
      <vt:lpstr>Avanços Interpi</vt:lpstr>
      <vt:lpstr>Avanços Interpi</vt:lpstr>
      <vt:lpstr>Avanços Interpi</vt:lpstr>
      <vt:lpstr>Avanços Interpi</vt:lpstr>
      <vt:lpstr>Política de Regularização Fundiária</vt:lpstr>
      <vt:lpstr>Política de Regularização Fundiária</vt:lpstr>
      <vt:lpstr>Política de Regularização Fundiária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Hérbert Buenos Aires de Carvalho</dc:creator>
  <cp:lastModifiedBy>Hérbert Buenos Aires de Carvalho</cp:lastModifiedBy>
  <cp:revision>33</cp:revision>
  <dcterms:created xsi:type="dcterms:W3CDTF">2018-03-02T01:08:04Z</dcterms:created>
  <dcterms:modified xsi:type="dcterms:W3CDTF">2018-05-24T14:13:53Z</dcterms:modified>
</cp:coreProperties>
</file>